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379" r:id="rId2"/>
    <p:sldId id="372" r:id="rId3"/>
    <p:sldId id="380" r:id="rId4"/>
    <p:sldId id="407" r:id="rId5"/>
    <p:sldId id="401" r:id="rId6"/>
    <p:sldId id="389" r:id="rId7"/>
    <p:sldId id="404" r:id="rId8"/>
    <p:sldId id="419" r:id="rId9"/>
    <p:sldId id="418" r:id="rId10"/>
    <p:sldId id="420" r:id="rId11"/>
    <p:sldId id="421" r:id="rId12"/>
    <p:sldId id="422" r:id="rId13"/>
    <p:sldId id="423" r:id="rId14"/>
    <p:sldId id="424" r:id="rId15"/>
    <p:sldId id="425" r:id="rId16"/>
    <p:sldId id="38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9283A"/>
    <a:srgbClr val="FBF4D8"/>
    <a:srgbClr val="D4CEBA"/>
    <a:srgbClr val="4F384D"/>
    <a:srgbClr val="6ECED3"/>
    <a:srgbClr val="64BCC1"/>
    <a:srgbClr val="F14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19" autoAdjust="0"/>
    <p:restoredTop sz="95496" autoAdjust="0"/>
  </p:normalViewPr>
  <p:slideViewPr>
    <p:cSldViewPr snapToGrid="0" snapToObjects="1">
      <p:cViewPr varScale="1">
        <p:scale>
          <a:sx n="81" d="100"/>
          <a:sy n="81" d="100"/>
        </p:scale>
        <p:origin x="72" y="7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29482" y="2781301"/>
            <a:ext cx="1078183" cy="36353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29482" y="2781301"/>
            <a:ext cx="1078183" cy="363537"/>
          </a:xfrm>
        </p:spPr>
        <p:txBody>
          <a:bodyPr>
            <a:noAutofit/>
          </a:bodyPr>
          <a:lstStyle>
            <a:lvl1pPr>
              <a:defRPr sz="11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21853" y="1178529"/>
            <a:ext cx="4157402" cy="146174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2" y="1623391"/>
            <a:ext cx="8206339" cy="31581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2145" y="767414"/>
            <a:ext cx="1571359" cy="539017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47720" y="529881"/>
            <a:ext cx="8239079" cy="4083738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  <p:sldLayoutId id="214748365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4F384D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4CEBA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4CE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32" y="1499616"/>
            <a:ext cx="7161581" cy="164522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rajan Pro" panose="02020502050506020301" pitchFamily="18" charset="0"/>
              </a:rPr>
              <a:t>Living Faith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3129909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SUBMISSION TO BIBLICAL AUTHORITY IS PROFITABLE FOR US. Vs 17b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1E010-DE98-41F6-86F4-A6BDF7DA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34" y="1365660"/>
            <a:ext cx="5250378" cy="262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52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E9F065-3391-4C49-8071-B3B37F7D2B4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95AAA9-A104-4F57-BCFA-1F8FC46AA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2A286E-CC6D-465F-9412-9C165394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A716F-DD17-4D68-9834-758DD90E7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96883"/>
            <a:ext cx="5143500" cy="47159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8798E-DB33-4719-B14A-980790AE3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0" t="13671" r="5782" b="10737"/>
          <a:stretch/>
        </p:blipFill>
        <p:spPr>
          <a:xfrm>
            <a:off x="1733796" y="3586349"/>
            <a:ext cx="2624447" cy="1306286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AD059-7C90-4D3E-9591-37AA5D553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90" t="13671" r="5782" b="10737"/>
          <a:stretch/>
        </p:blipFill>
        <p:spPr>
          <a:xfrm>
            <a:off x="6284878" y="4676688"/>
            <a:ext cx="2624447" cy="13062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05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Peter 5:3 Neither as being lords over God's heritage, but being ensamples to the flock.</a:t>
            </a:r>
          </a:p>
        </p:txBody>
      </p:sp>
    </p:spTree>
    <p:extLst>
      <p:ext uri="{BB962C8B-B14F-4D97-AF65-F5344CB8AC3E}">
        <p14:creationId xmlns:p14="http://schemas.microsoft.com/office/powerpoint/2010/main" val="30644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10:11-14 I am the good shepherd: the good shepherd giveth his life for the sheep. 12  But he that is an hireling, and not the shepherd, whose own the sheep are not,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wolf coming,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leaveth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sheep,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fleeth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and the wolf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catcheth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them,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scattereth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sheep. 13   The hireling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fleeth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because he is an hireling,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careth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 for the sheep. 14  I am the good shepherd, and know my sheep, and am known of mine.</a:t>
            </a:r>
          </a:p>
        </p:txBody>
      </p:sp>
    </p:spTree>
    <p:extLst>
      <p:ext uri="{BB962C8B-B14F-4D97-AF65-F5344CB8AC3E}">
        <p14:creationId xmlns:p14="http://schemas.microsoft.com/office/powerpoint/2010/main" val="18655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13921" y="1365663"/>
            <a:ext cx="6624321" cy="2920538"/>
          </a:xfrm>
        </p:spPr>
        <p:txBody>
          <a:bodyPr>
            <a:normAutofit lnSpcReduction="10000"/>
          </a:bodyPr>
          <a:lstStyle/>
          <a:p>
            <a:r>
              <a:rPr lang="en-US" sz="3600" dirty="0" err="1">
                <a:solidFill>
                  <a:srgbClr val="4F384D"/>
                </a:solidFill>
                <a:latin typeface="Trajan Pro" panose="02020502050506020301" pitchFamily="18" charset="0"/>
              </a:rPr>
              <a:t>Disciplers</a:t>
            </a:r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! </a:t>
            </a:r>
          </a:p>
          <a:p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Most workers in the church want to </a:t>
            </a:r>
            <a:r>
              <a:rPr lang="en-US" sz="3600" u="sng" dirty="0">
                <a:solidFill>
                  <a:srgbClr val="4F384D"/>
                </a:solidFill>
                <a:latin typeface="Trajan Pro" panose="02020502050506020301" pitchFamily="18" charset="0"/>
              </a:rPr>
              <a:t>win</a:t>
            </a:r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 souls, they don’t want to </a:t>
            </a:r>
            <a:r>
              <a:rPr lang="en-US" sz="3600" u="sng" dirty="0">
                <a:solidFill>
                  <a:srgbClr val="4F384D"/>
                </a:solidFill>
                <a:latin typeface="Trajan Pro" panose="02020502050506020301" pitchFamily="18" charset="0"/>
              </a:rPr>
              <a:t>watch</a:t>
            </a:r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 for souls!</a:t>
            </a:r>
          </a:p>
        </p:txBody>
      </p:sp>
    </p:spTree>
    <p:extLst>
      <p:ext uri="{BB962C8B-B14F-4D97-AF65-F5344CB8AC3E}">
        <p14:creationId xmlns:p14="http://schemas.microsoft.com/office/powerpoint/2010/main" val="17561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7720" y="529882"/>
            <a:ext cx="8239079" cy="2664080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pursue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maturity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in Christ. </a:t>
            </a:r>
          </a:p>
        </p:txBody>
      </p:sp>
    </p:spTree>
    <p:extLst>
      <p:ext uri="{BB962C8B-B14F-4D97-AF65-F5344CB8AC3E}">
        <p14:creationId xmlns:p14="http://schemas.microsoft.com/office/powerpoint/2010/main" val="320294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32" y="1499616"/>
            <a:ext cx="7161581" cy="1645222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atin typeface="Trajan Pro" panose="02020502050506020301" pitchFamily="18" charset="0"/>
              </a:rPr>
              <a:t>Living Faith</a:t>
            </a:r>
          </a:p>
        </p:txBody>
      </p:sp>
    </p:spTree>
    <p:extLst>
      <p:ext uri="{BB962C8B-B14F-4D97-AF65-F5344CB8AC3E}">
        <p14:creationId xmlns:p14="http://schemas.microsoft.com/office/powerpoint/2010/main" val="11308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7720" y="529882"/>
            <a:ext cx="8239079" cy="2664080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What does it look like to live by faith in God’s Word?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47720" y="529882"/>
            <a:ext cx="8239079" cy="2664080"/>
          </a:xfrm>
        </p:spPr>
        <p:txBody>
          <a:bodyPr/>
          <a:lstStyle/>
          <a:p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You will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live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 in light of the </a:t>
            </a:r>
            <a:r>
              <a:rPr lang="en-US" u="sng" dirty="0">
                <a:solidFill>
                  <a:srgbClr val="4F384D"/>
                </a:solidFill>
                <a:latin typeface="Trajan Pro" panose="02020502050506020301" pitchFamily="18" charset="0"/>
              </a:rPr>
              <a:t>Judgment Seat of Christ</a:t>
            </a:r>
            <a:r>
              <a:rPr lang="en-US" dirty="0">
                <a:solidFill>
                  <a:srgbClr val="4F384D"/>
                </a:solidFill>
                <a:latin typeface="Trajan Pro" panose="02020502050506020301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3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775547"/>
            <a:ext cx="4624895" cy="4272347"/>
          </a:xfrm>
        </p:spPr>
        <p:txBody>
          <a:bodyPr>
            <a:normAutofit/>
          </a:bodyPr>
          <a:lstStyle/>
          <a:p>
            <a:pPr algn="l">
              <a:tabLst>
                <a:tab pos="2286000" algn="l"/>
              </a:tabLst>
            </a:pPr>
            <a:r>
              <a:rPr lang="en-US" dirty="0">
                <a:latin typeface="Myriad Pro" panose="020B0503030403020204" pitchFamily="34" charset="0"/>
              </a:rPr>
              <a:t>SUBMISSION TO BIBLICAL AUTHORITY IS </a:t>
            </a:r>
            <a:r>
              <a:rPr lang="en-US" u="sng" dirty="0">
                <a:latin typeface="Myriad Pro" panose="020B0503030403020204" pitchFamily="34" charset="0"/>
              </a:rPr>
              <a:t>SAFE</a:t>
            </a:r>
            <a:r>
              <a:rPr lang="en-US" dirty="0">
                <a:latin typeface="Myriad Pro" panose="020B0503030403020204" pitchFamily="34" charset="0"/>
              </a:rPr>
              <a:t> FOR US. Vs 17a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We rebel against 2 primary reasons. 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Myriad Pro" panose="020B0503030403020204" pitchFamily="34" charset="0"/>
              </a:rPr>
              <a:t>FEAR</a:t>
            </a:r>
            <a:r>
              <a:rPr lang="en-US" sz="2800" dirty="0">
                <a:latin typeface="Myriad Pro" panose="020B0503030403020204" pitchFamily="34" charset="0"/>
              </a:rPr>
              <a:t>.  </a:t>
            </a:r>
            <a:r>
              <a:rPr lang="en-US" sz="2800" dirty="0" err="1">
                <a:latin typeface="Myriad Pro" panose="020B0503030403020204" pitchFamily="34" charset="0"/>
              </a:rPr>
              <a:t>Num</a:t>
            </a:r>
            <a:r>
              <a:rPr lang="en-US" sz="2800" dirty="0">
                <a:latin typeface="Myriad Pro" panose="020B0503030403020204" pitchFamily="34" charset="0"/>
              </a:rPr>
              <a:t> 14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u="sng" dirty="0">
                <a:latin typeface="Myriad Pro" panose="020B0503030403020204" pitchFamily="34" charset="0"/>
              </a:rPr>
              <a:t>PRIDE</a:t>
            </a:r>
            <a:r>
              <a:rPr lang="en-US" sz="2800" dirty="0">
                <a:latin typeface="Myriad Pro" panose="020B0503030403020204" pitchFamily="34" charset="0"/>
              </a:rPr>
              <a:t>.  Isa 14</a:t>
            </a:r>
          </a:p>
          <a:p>
            <a:pPr marL="1371600"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Result: </a:t>
            </a:r>
            <a:r>
              <a:rPr lang="en-US" sz="2800" u="sng" dirty="0">
                <a:latin typeface="Myriad Pro" panose="020B0503030403020204" pitchFamily="34" charset="0"/>
              </a:rPr>
              <a:t>Rebellion</a:t>
            </a:r>
            <a:r>
              <a:rPr lang="en-US" sz="2800" dirty="0"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E8A25-D2E1-4393-BDC0-1FADEB4D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322" y="1125473"/>
            <a:ext cx="3482153" cy="3482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8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Romans 14:4 Who art thou that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judgest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another man's servant? to his own master 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standeth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falleth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Yea, he shall be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holden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up: for God is able to make him stand.</a:t>
            </a:r>
          </a:p>
        </p:txBody>
      </p:sp>
    </p:spTree>
    <p:extLst>
      <p:ext uri="{BB962C8B-B14F-4D97-AF65-F5344CB8AC3E}">
        <p14:creationId xmlns:p14="http://schemas.microsoft.com/office/powerpoint/2010/main" val="51314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213921" y="1365663"/>
            <a:ext cx="6624321" cy="29205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The Solution?</a:t>
            </a:r>
          </a:p>
          <a:p>
            <a:r>
              <a:rPr lang="en-US" sz="3600" u="sng" dirty="0">
                <a:solidFill>
                  <a:srgbClr val="4F384D"/>
                </a:solidFill>
                <a:latin typeface="Trajan Pro" panose="02020502050506020301" pitchFamily="18" charset="0"/>
              </a:rPr>
              <a:t>Repent</a:t>
            </a:r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.</a:t>
            </a:r>
          </a:p>
          <a:p>
            <a:r>
              <a:rPr lang="en-US" sz="3600" u="sng" dirty="0">
                <a:solidFill>
                  <a:srgbClr val="4F384D"/>
                </a:solidFill>
                <a:latin typeface="Trajan Pro" panose="02020502050506020301" pitchFamily="18" charset="0"/>
              </a:rPr>
              <a:t>Submit</a:t>
            </a:r>
            <a:r>
              <a:rPr lang="en-US" sz="3600" dirty="0">
                <a:solidFill>
                  <a:srgbClr val="4F384D"/>
                </a:solidFill>
                <a:latin typeface="Trajan Pro" panose="02020502050506020301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Corinthians 16:15-16 I beseech you, brethren, (ye know the house of Stephanas, that it is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firstfruits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Achaia, and that they have addicted themselves to the ministry of the saints,) 16   That ye submit yourselves unto such, and to every one that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helpeth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us,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laboureth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76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541562"/>
            <a:ext cx="8472488" cy="4738775"/>
          </a:xfrm>
        </p:spPr>
        <p:txBody>
          <a:bodyPr>
            <a:norm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Peter 5:5 Likewise, ye younger, submit yourselves unto the elder. Yea, all of you be subject one to another, and be clothed with humility: for God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resisteth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the proud, and giveth grace to the humble.</a:t>
            </a:r>
          </a:p>
        </p:txBody>
      </p:sp>
    </p:spTree>
    <p:extLst>
      <p:ext uri="{BB962C8B-B14F-4D97-AF65-F5344CB8AC3E}">
        <p14:creationId xmlns:p14="http://schemas.microsoft.com/office/powerpoint/2010/main" val="30732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4" y="643467"/>
            <a:ext cx="7690034" cy="427234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Myriad Pro" panose="020B0503030403020204" pitchFamily="34" charset="0"/>
              </a:rPr>
              <a:t>THOSE IN BIBLICAL AUTHORITY ARE ALSO </a:t>
            </a:r>
            <a:r>
              <a:rPr lang="en-US" u="sng" dirty="0">
                <a:latin typeface="Myriad Pro" panose="020B0503030403020204" pitchFamily="34" charset="0"/>
              </a:rPr>
              <a:t>ACCOUNTABLE</a:t>
            </a:r>
            <a:r>
              <a:rPr lang="en-US" dirty="0">
                <a:latin typeface="Myriad Pro" panose="020B0503030403020204" pitchFamily="34" charset="0"/>
              </a:rPr>
              <a:t> BEFORE GOD.  Vs 17b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Pastors are to speak and live out the word of God – not their opinions or preferences.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>
                <a:latin typeface="Myriad Pro" panose="020B0503030403020204" pitchFamily="34" charset="0"/>
              </a:rPr>
              <a:t>Growing leaders: Exercise authority only at the point you are </a:t>
            </a:r>
            <a:r>
              <a:rPr lang="en-US" sz="2800" u="sng" dirty="0">
                <a:latin typeface="Myriad Pro" panose="020B0503030403020204" pitchFamily="34" charset="0"/>
              </a:rPr>
              <a:t>under</a:t>
            </a:r>
            <a:r>
              <a:rPr lang="en-US" sz="2800" dirty="0">
                <a:latin typeface="Myriad Pro" panose="020B0503030403020204" pitchFamily="34" charset="0"/>
              </a:rPr>
              <a:t> authority!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641" y="-17620"/>
            <a:ext cx="1571359" cy="4492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anose="02020502050506020301" pitchFamily="18" charset="0"/>
              </a:rPr>
              <a:t>BY FAITH</a:t>
            </a:r>
          </a:p>
        </p:txBody>
      </p:sp>
    </p:spTree>
    <p:extLst>
      <p:ext uri="{BB962C8B-B14F-4D97-AF65-F5344CB8AC3E}">
        <p14:creationId xmlns:p14="http://schemas.microsoft.com/office/powerpoint/2010/main" val="239189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408</Words>
  <Application>Microsoft Office PowerPoint</Application>
  <PresentationFormat>On-screen Show (16:9)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Myriad Pro</vt:lpstr>
      <vt:lpstr>Trajan Pro</vt:lpstr>
      <vt:lpstr>Wingdings</vt:lpstr>
      <vt:lpstr>Default</vt:lpstr>
      <vt:lpstr>Living Faith</vt:lpstr>
      <vt:lpstr>PowerPoint Presentation</vt:lpstr>
      <vt:lpstr>PowerPoint Presentation</vt:lpstr>
      <vt:lpstr>BY FAITH</vt:lpstr>
      <vt:lpstr>PowerPoint Presentation</vt:lpstr>
      <vt:lpstr>PowerPoint Presentation</vt:lpstr>
      <vt:lpstr>PowerPoint Presentation</vt:lpstr>
      <vt:lpstr>PowerPoint Presentation</vt:lpstr>
      <vt:lpstr>BY FAITH</vt:lpstr>
      <vt:lpstr>BY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2017-07-02T10:23:58Z</dcterms:created>
  <dcterms:modified xsi:type="dcterms:W3CDTF">2017-07-09T13:49:19Z</dcterms:modified>
</cp:coreProperties>
</file>